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60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35" r:id="rId16"/>
    <p:sldId id="311" r:id="rId17"/>
    <p:sldId id="261" r:id="rId18"/>
    <p:sldId id="312" r:id="rId19"/>
    <p:sldId id="332" r:id="rId20"/>
    <p:sldId id="316" r:id="rId21"/>
    <p:sldId id="318" r:id="rId22"/>
    <p:sldId id="322" r:id="rId23"/>
    <p:sldId id="323" r:id="rId24"/>
    <p:sldId id="324" r:id="rId25"/>
    <p:sldId id="325" r:id="rId26"/>
    <p:sldId id="326" r:id="rId27"/>
    <p:sldId id="333" r:id="rId28"/>
    <p:sldId id="327" r:id="rId29"/>
    <p:sldId id="328" r:id="rId30"/>
    <p:sldId id="329" r:id="rId31"/>
    <p:sldId id="330" r:id="rId32"/>
    <p:sldId id="262" r:id="rId33"/>
    <p:sldId id="294" r:id="rId34"/>
    <p:sldId id="295" r:id="rId35"/>
    <p:sldId id="296" r:id="rId36"/>
    <p:sldId id="297" r:id="rId37"/>
    <p:sldId id="298" r:id="rId38"/>
    <p:sldId id="313" r:id="rId39"/>
    <p:sldId id="314" r:id="rId40"/>
    <p:sldId id="315" r:id="rId41"/>
    <p:sldId id="274" r:id="rId42"/>
    <p:sldId id="269" r:id="rId43"/>
    <p:sldId id="272" r:id="rId44"/>
    <p:sldId id="273" r:id="rId45"/>
    <p:sldId id="271" r:id="rId46"/>
    <p:sldId id="270" r:id="rId47"/>
    <p:sldId id="275" r:id="rId48"/>
    <p:sldId id="277" r:id="rId49"/>
    <p:sldId id="336" r:id="rId50"/>
    <p:sldId id="334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68817" autoAdjust="0"/>
  </p:normalViewPr>
  <p:slideViewPr>
    <p:cSldViewPr>
      <p:cViewPr varScale="1">
        <p:scale>
          <a:sx n="74" d="100"/>
          <a:sy n="74" d="100"/>
        </p:scale>
        <p:origin x="126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48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0080F-946F-49C8-9DD8-11182D574344}" type="datetimeFigureOut">
              <a:rPr lang="en-US" smtClean="0"/>
              <a:pPr/>
              <a:t>9/19/2018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0A34D-1E97-4EAE-8F5E-A606BB39E2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8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0A34D-1E97-4EAE-8F5E-A606BB39E2F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7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0A34D-1E97-4EAE-8F5E-A606BB39E2F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8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82266-6D35-4C90-BF9A-3BE9BA58487A}" type="datetime1">
              <a:rPr lang="en-US" smtClean="0"/>
              <a:pPr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B5E0-56B4-4F6C-8BF9-A59ADAF33B5E}" type="datetime1">
              <a:rPr lang="en-US" smtClean="0"/>
              <a:pPr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ED537-C7BA-4E00-9D65-5B4E90BDC919}" type="datetime1">
              <a:rPr lang="en-US" smtClean="0"/>
              <a:pPr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5AE7-C86C-466F-8AB2-89C9CA56F5F4}" type="datetime1">
              <a:rPr lang="en-US" smtClean="0"/>
              <a:pPr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B355-2C88-425E-B7D7-7CD4327DF8DC}" type="datetime1">
              <a:rPr lang="en-US" smtClean="0"/>
              <a:pPr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A8A6-9EE7-40EA-A970-B4F589721C4E}" type="datetime1">
              <a:rPr lang="en-US" smtClean="0"/>
              <a:pPr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78C8-E869-44C2-AE84-11185CC6CFCC}" type="datetime1">
              <a:rPr lang="en-US" smtClean="0"/>
              <a:pPr/>
              <a:t>9/19/2018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1F7A-8304-47BD-8440-231133569482}" type="datetime1">
              <a:rPr lang="en-US" smtClean="0"/>
              <a:pPr/>
              <a:t>9/19/2018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29AB-1B50-403F-9F70-E7A2629EBC50}" type="datetime1">
              <a:rPr lang="en-US" smtClean="0"/>
              <a:pPr/>
              <a:t>9/19/2018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2D5E-0BC6-4A0A-8D06-3C6B7327BD09}" type="datetime1">
              <a:rPr lang="en-US" smtClean="0"/>
              <a:pPr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CBFC8-19C7-4D37-A2CF-CD299BC2F2B4}" type="datetime1">
              <a:rPr lang="en-US" smtClean="0"/>
              <a:pPr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EE618-68DD-4AC3-8861-659667DF64D1}" type="datetime1">
              <a:rPr lang="en-US" smtClean="0"/>
              <a:pPr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7644E-46BA-4529-AA58-10A256C7E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Viral, fungal and parasitic infections of the skin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Indira </a:t>
            </a:r>
            <a:r>
              <a:rPr lang="en-US" dirty="0" err="1" smtClean="0"/>
              <a:t>Kahawita</a:t>
            </a:r>
            <a:endParaRPr lang="en-US" dirty="0" smtClean="0"/>
          </a:p>
          <a:p>
            <a:r>
              <a:rPr lang="en-US" dirty="0" smtClean="0"/>
              <a:t>Consultant Dermatologist</a:t>
            </a:r>
          </a:p>
          <a:p>
            <a:r>
              <a:rPr lang="en-US" dirty="0" smtClean="0"/>
              <a:t>Base Hospital </a:t>
            </a:r>
            <a:r>
              <a:rPr lang="en-US" dirty="0" err="1" smtClean="0"/>
              <a:t>Homagama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Herpes simplex infections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Due to HSV 1 or HSV 2</a:t>
            </a:r>
          </a:p>
          <a:p>
            <a:r>
              <a:rPr lang="en-US" dirty="0" smtClean="0"/>
              <a:t>Primary infection may be asymptomatic</a:t>
            </a:r>
          </a:p>
          <a:p>
            <a:r>
              <a:rPr lang="en-US" dirty="0" smtClean="0"/>
              <a:t>Usually spread via direct contact</a:t>
            </a:r>
          </a:p>
          <a:p>
            <a:r>
              <a:rPr lang="en-US" dirty="0" smtClean="0"/>
              <a:t>Clinical progression</a:t>
            </a:r>
          </a:p>
          <a:p>
            <a:pPr lvl="1"/>
            <a:r>
              <a:rPr lang="en-US" dirty="0" smtClean="0"/>
              <a:t>Grouped vesicles on an </a:t>
            </a:r>
            <a:r>
              <a:rPr lang="en-US" dirty="0" err="1" smtClean="0"/>
              <a:t>erythematous</a:t>
            </a:r>
            <a:r>
              <a:rPr lang="en-US" dirty="0" smtClean="0"/>
              <a:t> base</a:t>
            </a:r>
          </a:p>
          <a:p>
            <a:pPr lvl="1"/>
            <a:r>
              <a:rPr lang="en-US" dirty="0" smtClean="0"/>
              <a:t>Usually all vesicles are of similar size</a:t>
            </a:r>
          </a:p>
          <a:p>
            <a:pPr lvl="1"/>
            <a:r>
              <a:rPr lang="en-US" dirty="0" smtClean="0"/>
              <a:t>Vesicles rupture to leave crust/ </a:t>
            </a:r>
            <a:r>
              <a:rPr lang="en-US" dirty="0" err="1" smtClean="0"/>
              <a:t>exudate</a:t>
            </a:r>
            <a:endParaRPr lang="en-US" dirty="0" smtClean="0"/>
          </a:p>
          <a:p>
            <a:r>
              <a:rPr lang="en-US" dirty="0" smtClean="0"/>
              <a:t>Recurrence is the rule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8" descr="HSV crusted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576791" y="2438400"/>
            <a:ext cx="3759199" cy="2819399"/>
          </a:xfrm>
          <a:noFill/>
          <a:ln/>
        </p:spPr>
      </p:pic>
      <p:pic>
        <p:nvPicPr>
          <p:cNvPr id="6" name="Picture 11" descr="HSV ulcerated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800600" y="2463007"/>
            <a:ext cx="3624791" cy="2718593"/>
          </a:xfrm>
          <a:noFill/>
          <a:ln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Oral </a:t>
            </a:r>
            <a:r>
              <a:rPr lang="en-US" dirty="0" err="1" smtClean="0"/>
              <a:t>aciclovir</a:t>
            </a:r>
            <a:endParaRPr lang="en-US" dirty="0" smtClean="0"/>
          </a:p>
          <a:p>
            <a:r>
              <a:rPr lang="en-US" dirty="0" smtClean="0"/>
              <a:t>Doses differ with type of infection</a:t>
            </a:r>
          </a:p>
          <a:p>
            <a:r>
              <a:rPr lang="en-US" dirty="0" smtClean="0"/>
              <a:t>Best to check BNF before prescribing</a:t>
            </a:r>
          </a:p>
          <a:p>
            <a:r>
              <a:rPr lang="en-US" dirty="0" smtClean="0"/>
              <a:t>Frequent recurrences may be treated with suppressive therapy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Herpes zoster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 eruptive pain, itching, burning localized to a dermatome may precede eruption by several days</a:t>
            </a:r>
          </a:p>
          <a:p>
            <a:r>
              <a:rPr lang="en-US" dirty="0" smtClean="0"/>
              <a:t>Eruption begins with red swollen plaques</a:t>
            </a:r>
          </a:p>
          <a:p>
            <a:r>
              <a:rPr lang="en-US" dirty="0" smtClean="0"/>
              <a:t>Clustered vesicles are of varying sizes and stages of progression</a:t>
            </a:r>
          </a:p>
          <a:p>
            <a:r>
              <a:rPr lang="en-US" dirty="0" smtClean="0"/>
              <a:t>Vesicles </a:t>
            </a:r>
            <a:r>
              <a:rPr lang="en-US" dirty="0" err="1" smtClean="0"/>
              <a:t>umbilicate</a:t>
            </a:r>
            <a:r>
              <a:rPr lang="en-US" dirty="0" smtClean="0"/>
              <a:t> and crust</a:t>
            </a:r>
          </a:p>
          <a:p>
            <a:r>
              <a:rPr lang="en-US" dirty="0" smtClean="0"/>
              <a:t>Post herpetic neuralgia may be a troublesome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9" descr="ramsay hunt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400122"/>
            <a:ext cx="3352799" cy="4467277"/>
          </a:xfrm>
          <a:noFill/>
          <a:ln/>
        </p:spPr>
      </p:pic>
      <p:pic>
        <p:nvPicPr>
          <p:cNvPr id="6" name="Picture 10" descr="ramsay hunt 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220474" y="1447801"/>
            <a:ext cx="3259827" cy="4343400"/>
          </a:xfrm>
          <a:noFill/>
          <a:ln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27" name="Picture 3" descr="C:\Users\INDIRA\Pictures\DSC03120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Aciclovir</a:t>
            </a:r>
            <a:r>
              <a:rPr lang="en-US" dirty="0" smtClean="0"/>
              <a:t> 800mg 5 times daily for 7 days</a:t>
            </a:r>
          </a:p>
          <a:p>
            <a:r>
              <a:rPr lang="en-US" dirty="0" smtClean="0"/>
              <a:t>Refer BNF for </a:t>
            </a:r>
            <a:r>
              <a:rPr lang="en-US" dirty="0" err="1" smtClean="0"/>
              <a:t>paediatric</a:t>
            </a:r>
            <a:r>
              <a:rPr lang="en-US" dirty="0" smtClean="0"/>
              <a:t> doses</a:t>
            </a:r>
          </a:p>
          <a:p>
            <a:r>
              <a:rPr lang="en-US" dirty="0" err="1" smtClean="0"/>
              <a:t>Amitriptylline</a:t>
            </a:r>
            <a:r>
              <a:rPr lang="en-US" dirty="0" smtClean="0"/>
              <a:t>, </a:t>
            </a:r>
            <a:r>
              <a:rPr lang="en-US" dirty="0" err="1" smtClean="0"/>
              <a:t>gabapentine</a:t>
            </a:r>
            <a:r>
              <a:rPr lang="en-US" dirty="0" smtClean="0"/>
              <a:t> or </a:t>
            </a:r>
            <a:r>
              <a:rPr lang="en-US" dirty="0" err="1" smtClean="0"/>
              <a:t>pregabalin</a:t>
            </a:r>
            <a:r>
              <a:rPr lang="en-US" dirty="0" smtClean="0"/>
              <a:t> can be used for neuralgic pain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Fungal infections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Dermatophytoses</a:t>
            </a:r>
            <a:endParaRPr lang="en-US" dirty="0" smtClean="0"/>
          </a:p>
          <a:p>
            <a:pPr lvl="1"/>
            <a:r>
              <a:rPr lang="en-US" dirty="0" err="1" smtClean="0"/>
              <a:t>Tinea</a:t>
            </a:r>
            <a:r>
              <a:rPr lang="en-US" dirty="0" smtClean="0"/>
              <a:t> of the skin</a:t>
            </a:r>
          </a:p>
          <a:p>
            <a:pPr lvl="1"/>
            <a:r>
              <a:rPr lang="en-US" dirty="0" err="1" smtClean="0"/>
              <a:t>Tinea</a:t>
            </a:r>
            <a:r>
              <a:rPr lang="en-US" dirty="0" smtClean="0"/>
              <a:t> </a:t>
            </a:r>
            <a:r>
              <a:rPr lang="en-US" dirty="0" err="1" smtClean="0"/>
              <a:t>capitis</a:t>
            </a:r>
            <a:endParaRPr lang="en-US" dirty="0" smtClean="0"/>
          </a:p>
          <a:p>
            <a:pPr lvl="1"/>
            <a:r>
              <a:rPr lang="en-US" dirty="0" err="1" smtClean="0"/>
              <a:t>Kerion</a:t>
            </a:r>
            <a:endParaRPr lang="en-US" dirty="0" smtClean="0"/>
          </a:p>
          <a:p>
            <a:pPr lvl="1"/>
            <a:r>
              <a:rPr lang="en-US" dirty="0" err="1" smtClean="0"/>
              <a:t>Onychomycosis</a:t>
            </a:r>
            <a:endParaRPr lang="en-US" dirty="0" smtClean="0"/>
          </a:p>
          <a:p>
            <a:r>
              <a:rPr lang="en-US" dirty="0" err="1" smtClean="0"/>
              <a:t>Candidiasis</a:t>
            </a:r>
            <a:endParaRPr lang="en-US" dirty="0" smtClean="0"/>
          </a:p>
          <a:p>
            <a:r>
              <a:rPr lang="en-US" dirty="0" err="1" smtClean="0"/>
              <a:t>Pityriasis</a:t>
            </a:r>
            <a:r>
              <a:rPr lang="en-US" dirty="0" smtClean="0"/>
              <a:t> </a:t>
            </a:r>
            <a:r>
              <a:rPr lang="en-US" dirty="0" err="1" smtClean="0"/>
              <a:t>versicolor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Pityriasis versicolor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5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Due to </a:t>
            </a: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Malassezia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furfur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 yeast)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M. </a:t>
            </a: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furfur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part of the normal flora</a:t>
            </a:r>
            <a:endParaRPr kumimoji="0" lang="en-US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 be hypo/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hyperpigmented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Mostly in the trunk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 occur in the eyelids in neonates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Most persons are affected, difficult to eradicate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Recurrences are common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 descr="C:\Users\User\Downloads\pv 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95400"/>
            <a:ext cx="3273778" cy="22098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SC01441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6" name="Content Placeholder 5" descr="DSC01462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Viral infections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Viral warts</a:t>
            </a:r>
          </a:p>
          <a:p>
            <a:r>
              <a:rPr lang="en-US" dirty="0" smtClean="0"/>
              <a:t>Herpes simplex</a:t>
            </a:r>
          </a:p>
          <a:p>
            <a:r>
              <a:rPr lang="en-US" dirty="0" err="1" smtClean="0"/>
              <a:t>Varicella</a:t>
            </a:r>
            <a:endParaRPr lang="en-US" dirty="0" smtClean="0"/>
          </a:p>
          <a:p>
            <a:r>
              <a:rPr lang="en-US" dirty="0" smtClean="0"/>
              <a:t>Herpes zoster</a:t>
            </a:r>
          </a:p>
          <a:p>
            <a:r>
              <a:rPr lang="en-US" dirty="0" err="1" smtClean="0"/>
              <a:t>Molluscum</a:t>
            </a:r>
            <a:r>
              <a:rPr lang="en-US" dirty="0" smtClean="0"/>
              <a:t> </a:t>
            </a:r>
            <a:r>
              <a:rPr lang="en-US" dirty="0" err="1" smtClean="0"/>
              <a:t>contagiosum</a:t>
            </a:r>
            <a:endParaRPr lang="en-US" dirty="0" smtClean="0"/>
          </a:p>
          <a:p>
            <a:r>
              <a:rPr lang="en-US" dirty="0" err="1" smtClean="0"/>
              <a:t>Exanthems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Hand foot and mouth disease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P. Versicolor: treatment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5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cure is difficult to achieve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Topical therapy: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Any azole preparation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Shampoos/ lotions for extensive disease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Creams for isolated lesions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Whitfield's ointment can be effective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Selenium sulphide/ zinc pyrethione lotions can be used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Oral therapy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Itraconazole 200mg daily for 1 week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Ketoconazole, the popular choice, should be used with great caution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Griseofulvin has no place (not active against yeasts)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Dematophytoses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Caused by filamentous fungi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causative fungi may be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anthropophilic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zoophilic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or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geophilic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 affect skin, hair and nails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Different names according to location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Scalp: 		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tinea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capitis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Face: 		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tinea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faciei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Trunk:	 	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tinea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corporis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Flexures: 	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tinea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cruris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Feet:	 	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tinea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pedis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Tinea corporis and faciei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presentations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Facial lesions may not have the typical active edge/ ringworm appearance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to have lesions around ears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appearance may be altered by the use of steroids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Tines faciei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200" y="3581400"/>
            <a:ext cx="3759200" cy="2819400"/>
          </a:xfrm>
          <a:prstGeom prst="rect">
            <a:avLst/>
          </a:prstGeom>
          <a:noFill/>
          <a:ln/>
        </p:spPr>
      </p:pic>
      <p:pic>
        <p:nvPicPr>
          <p:cNvPr id="3" name="Picture 16" descr="tinea corporis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1200" y="533400"/>
            <a:ext cx="1944139" cy="2590374"/>
          </a:xfrm>
          <a:prstGeom prst="rect">
            <a:avLst/>
          </a:prstGeom>
          <a:noFill/>
          <a:ln/>
        </p:spPr>
      </p:pic>
      <p:pic>
        <p:nvPicPr>
          <p:cNvPr id="4" name="Picture 7" descr="tinea facei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" y="533400"/>
            <a:ext cx="3581400" cy="2686050"/>
          </a:xfrm>
          <a:prstGeom prst="rect">
            <a:avLst/>
          </a:prstGeom>
          <a:noFill/>
          <a:ln/>
        </p:spPr>
      </p:pic>
      <p:pic>
        <p:nvPicPr>
          <p:cNvPr id="5" name="Picture 8" descr="tinea face 1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9000" y="3581400"/>
            <a:ext cx="3759200" cy="2819400"/>
          </a:xfrm>
          <a:prstGeom prst="rect">
            <a:avLst/>
          </a:prstGeom>
          <a:noFill/>
          <a:ln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Treatment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Topical agents: should be applied for a minimum of 4 weeks. Poor response to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Miconazole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noted recently. ?resistance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Azoles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Whitfield’s ointment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Terbinafine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Oral agents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Griseofulvin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Azoles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Itraconazole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Fluconazole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Terbinafine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Few important points on oral anti fungal agents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 can be hepatotoxic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 can have drug interactions (sp. Warfarin)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None should be used in pregnancy/ lactation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 should avoid fathering a child during and for 6 months after stopping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griseofulvin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therapy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Refer the BNF/ product literature if you are starting someone on oral anti fungal therapy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Tinea incognito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Altered clinical picture due to use of topical/ systemic corticosteroids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May present as itchy nodular lesions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Sometimes scaling in bizarre patterns (esp. in pt on systemic steroids)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 degree of suspicion needed.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skin scraping may be very useful in confirming the diagnosis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Tinea</a:t>
            </a:r>
            <a:r>
              <a:rPr lang="en-US" dirty="0" smtClean="0"/>
              <a:t> incognito</a:t>
            </a:r>
            <a:endParaRPr lang="en-US" dirty="0"/>
          </a:p>
        </p:txBody>
      </p:sp>
      <p:pic>
        <p:nvPicPr>
          <p:cNvPr id="5" name="Content Placeholder 4" descr="DSC0141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Tinea pedis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Mostly involve toe webs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Maceration of the toe web skin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Look for underlying diabetes mellitus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Treatment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Topical azoles/ tolnaftate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Lotions/gels preferred over creams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Clotrimazole powder when wearing shoes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Oral fluconazole/ itraconazole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Avoid moisture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3" descr="C:\Users\User\Pictures\img008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4038600"/>
            <a:ext cx="3581400" cy="2344189"/>
          </a:xfrm>
          <a:prstGeom prst="rect">
            <a:avLst/>
          </a:prstGeom>
          <a:noFill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19298" r="11842" b="14034"/>
          <a:stretch/>
        </p:blipFill>
        <p:spPr>
          <a:xfrm>
            <a:off x="4572000" y="1320911"/>
            <a:ext cx="3581400" cy="2668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Superficial Candida infections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 involve many sites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Mouth: 	oral thrush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Skin folds:	intertrigo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Nails:		onychomycosis and paronychia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Genitalia:	balanitis/ vulvovaginitis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Feet:		athlete’s foot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Viral warts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Commonest viral infection among clinic attendees</a:t>
            </a:r>
          </a:p>
          <a:p>
            <a:r>
              <a:rPr lang="en-US" dirty="0" smtClean="0"/>
              <a:t>Common in children and young adults</a:t>
            </a:r>
          </a:p>
          <a:p>
            <a:r>
              <a:rPr lang="en-US" dirty="0" smtClean="0"/>
              <a:t>Transmitted by touch</a:t>
            </a:r>
          </a:p>
          <a:p>
            <a:r>
              <a:rPr lang="en-US" dirty="0" smtClean="0"/>
              <a:t>May spread to sites of trauma</a:t>
            </a:r>
          </a:p>
          <a:p>
            <a:r>
              <a:rPr lang="en-US" dirty="0" smtClean="0"/>
              <a:t>Some resolve spontaneously but some persist for a long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Many faces of candidiasis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6" descr="C:\Users\User\Pictures\756148-781215-835t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371600"/>
            <a:ext cx="2247900" cy="2293776"/>
          </a:xfrm>
          <a:prstGeom prst="rect">
            <a:avLst/>
          </a:prstGeom>
          <a:noFill/>
        </p:spPr>
      </p:pic>
      <p:pic>
        <p:nvPicPr>
          <p:cNvPr id="4" name="Picture 7" descr="C:\Users\User\Pictures\756148-781215-834t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295400"/>
            <a:ext cx="2667000" cy="2200276"/>
          </a:xfrm>
          <a:prstGeom prst="rect">
            <a:avLst/>
          </a:prstGeom>
          <a:noFill/>
        </p:spPr>
      </p:pic>
      <p:pic>
        <p:nvPicPr>
          <p:cNvPr id="5" name="Picture 8" descr="C:\Users\User\Pictures\thrush_1_0306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3720706"/>
            <a:ext cx="2667000" cy="2862657"/>
          </a:xfrm>
          <a:prstGeom prst="rect">
            <a:avLst/>
          </a:prstGeom>
          <a:noFill/>
        </p:spPr>
      </p:pic>
      <p:pic>
        <p:nvPicPr>
          <p:cNvPr id="6" name="Picture 9" descr="C:\Users\User\Pictures\img005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3962400"/>
            <a:ext cx="3943778" cy="25527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Genital infections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Vulvovaginitis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balanoprosthitis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May be a presenting feature of DM in men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Due to altered immunity in women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Need to treat both partners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Treatment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Topical azoles (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pessary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vaginal tablets, gels, powders)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Single dose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fluconazole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Single dose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itraconazole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C:\Users\User\Pictures\candida-penis-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2790825" cy="1828800"/>
          </a:xfrm>
          <a:prstGeom prst="rect">
            <a:avLst/>
          </a:prstGeom>
          <a:noFill/>
        </p:spPr>
      </p:pic>
      <p:pic>
        <p:nvPicPr>
          <p:cNvPr id="5" name="Picture 4" descr="C:\Users\User\Pictures\756148-781215-833t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581400"/>
            <a:ext cx="1778889" cy="2209800"/>
          </a:xfrm>
          <a:prstGeom prst="rect">
            <a:avLst/>
          </a:prstGeom>
          <a:noFill/>
        </p:spPr>
      </p:pic>
      <p:pic>
        <p:nvPicPr>
          <p:cNvPr id="6" name="Picture 5" descr="C:\Users\User\Pictures\756148-781215-831t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3581400"/>
            <a:ext cx="2010918" cy="22098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Parasitic infections/ Infestations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Scabies</a:t>
            </a:r>
          </a:p>
          <a:p>
            <a:r>
              <a:rPr lang="en-US" dirty="0" smtClean="0"/>
              <a:t>Cutaneous larva </a:t>
            </a:r>
            <a:r>
              <a:rPr lang="en-US" dirty="0" err="1" smtClean="0"/>
              <a:t>migrans</a:t>
            </a:r>
            <a:endParaRPr lang="en-US" dirty="0" smtClean="0"/>
          </a:p>
          <a:p>
            <a:r>
              <a:rPr lang="en-US" dirty="0" err="1" smtClean="0"/>
              <a:t>Leishmaniasis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Scabies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Highly contagious disease</a:t>
            </a:r>
          </a:p>
          <a:p>
            <a:r>
              <a:rPr lang="en-US" dirty="0" smtClean="0"/>
              <a:t>Caused by </a:t>
            </a:r>
            <a:r>
              <a:rPr lang="en-US" i="1" dirty="0" err="1" smtClean="0"/>
              <a:t>Sarcoptes</a:t>
            </a:r>
            <a:r>
              <a:rPr lang="en-US" i="1" dirty="0" smtClean="0"/>
              <a:t> </a:t>
            </a:r>
            <a:r>
              <a:rPr lang="en-US" i="1" dirty="0" err="1" smtClean="0"/>
              <a:t>scabei</a:t>
            </a:r>
            <a:r>
              <a:rPr lang="en-US" i="1" dirty="0" smtClean="0"/>
              <a:t> var. </a:t>
            </a:r>
            <a:r>
              <a:rPr lang="en-US" i="1" dirty="0" err="1" smtClean="0"/>
              <a:t>hominis</a:t>
            </a:r>
            <a:endParaRPr lang="en-US" i="1" dirty="0" smtClean="0"/>
          </a:p>
          <a:p>
            <a:r>
              <a:rPr lang="en-US" dirty="0" smtClean="0"/>
              <a:t>Spreads in households and environments with high frequency of intimate personal contact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Mites lay 2-3 eggs per day and need app. 2 weeks to reach maturity</a:t>
            </a:r>
          </a:p>
          <a:p>
            <a:r>
              <a:rPr lang="en-US" dirty="0" smtClean="0"/>
              <a:t>Few symptoms during first month of contact with an infected individual</a:t>
            </a:r>
          </a:p>
          <a:p>
            <a:r>
              <a:rPr lang="en-US" dirty="0" smtClean="0"/>
              <a:t>Mites can survive in environment for several days</a:t>
            </a:r>
          </a:p>
        </p:txBody>
      </p:sp>
      <p:pic>
        <p:nvPicPr>
          <p:cNvPr id="5" name="Picture 4" descr="mit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5257800"/>
            <a:ext cx="2133600" cy="1600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Nocturnal itch</a:t>
            </a:r>
          </a:p>
          <a:p>
            <a:r>
              <a:rPr lang="en-US" dirty="0" smtClean="0"/>
              <a:t>Primary lesions:</a:t>
            </a:r>
          </a:p>
          <a:p>
            <a:pPr lvl="1"/>
            <a:r>
              <a:rPr lang="en-US" dirty="0" smtClean="0"/>
              <a:t>Burrows</a:t>
            </a:r>
          </a:p>
          <a:p>
            <a:pPr lvl="1"/>
            <a:r>
              <a:rPr lang="en-US" dirty="0" smtClean="0"/>
              <a:t>Vesicles</a:t>
            </a:r>
          </a:p>
          <a:p>
            <a:pPr lvl="1"/>
            <a:r>
              <a:rPr lang="en-US" dirty="0" smtClean="0"/>
              <a:t>papules</a:t>
            </a:r>
          </a:p>
          <a:p>
            <a:r>
              <a:rPr lang="en-US" dirty="0" smtClean="0"/>
              <a:t>Secondary lesions:</a:t>
            </a:r>
          </a:p>
          <a:p>
            <a:pPr lvl="1"/>
            <a:r>
              <a:rPr lang="en-US" dirty="0" smtClean="0"/>
              <a:t>Excoriations</a:t>
            </a:r>
          </a:p>
          <a:p>
            <a:pPr lvl="1"/>
            <a:r>
              <a:rPr lang="en-US" dirty="0" smtClean="0"/>
              <a:t>Pustules</a:t>
            </a:r>
          </a:p>
          <a:p>
            <a:pPr lvl="1"/>
            <a:r>
              <a:rPr lang="en-US" dirty="0" smtClean="0"/>
              <a:t>Nodules</a:t>
            </a:r>
          </a:p>
          <a:p>
            <a:r>
              <a:rPr lang="en-US" dirty="0" smtClean="0"/>
              <a:t>Infants may have </a:t>
            </a:r>
            <a:r>
              <a:rPr lang="en-US" dirty="0" err="1" smtClean="0"/>
              <a:t>palmoplantar</a:t>
            </a:r>
            <a:r>
              <a:rPr lang="en-US" dirty="0" smtClean="0"/>
              <a:t> and head and neck involvement</a:t>
            </a:r>
          </a:p>
          <a:p>
            <a:r>
              <a:rPr lang="en-US" dirty="0" smtClean="0"/>
              <a:t>Clustered within families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 descr="scabies distribution.gif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343400" y="1751310"/>
            <a:ext cx="4800600" cy="3455684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SC01460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6" name="Content Placeholder 5" descr="DSC01461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Treatment of scabies</a:t>
            </a:r>
            <a:br>
              <a:rPr lang="en-US" dirty="0" smtClean="0"/>
            </a:br>
            <a:r>
              <a:rPr lang="en-US" sz="4000" dirty="0" err="1" smtClean="0">
                <a:solidFill>
                  <a:srgbClr val="FF0000"/>
                </a:solidFill>
              </a:rPr>
              <a:t>lindane</a:t>
            </a:r>
            <a:r>
              <a:rPr lang="en-US" sz="4000" dirty="0" smtClean="0">
                <a:solidFill>
                  <a:srgbClr val="FF0000"/>
                </a:solidFill>
              </a:rPr>
              <a:t> is no longer licensed in Sri Lanka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All contacts should be treated</a:t>
            </a:r>
          </a:p>
          <a:p>
            <a:r>
              <a:rPr lang="en-US" dirty="0" smtClean="0"/>
              <a:t>Cleaning of clothing that have come in direct contact with infected person is recommended</a:t>
            </a:r>
          </a:p>
          <a:p>
            <a:r>
              <a:rPr lang="en-US" dirty="0" smtClean="0"/>
              <a:t>Persistent itching may need antihistamines for up to 2 weeks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Permethrin</a:t>
            </a:r>
            <a:r>
              <a:rPr lang="en-US" dirty="0" smtClean="0"/>
              <a:t> cream</a:t>
            </a:r>
          </a:p>
          <a:p>
            <a:pPr lvl="1"/>
            <a:r>
              <a:rPr lang="en-US" dirty="0" smtClean="0"/>
              <a:t>All skin surfaces below neck (adult) include face in children</a:t>
            </a:r>
          </a:p>
          <a:p>
            <a:pPr lvl="1"/>
            <a:r>
              <a:rPr lang="en-US" dirty="0" smtClean="0"/>
              <a:t>30g for single application for adult</a:t>
            </a:r>
          </a:p>
          <a:p>
            <a:pPr lvl="1"/>
            <a:r>
              <a:rPr lang="en-US" dirty="0" smtClean="0"/>
              <a:t>Application on the hands including undersurface of nails is very important</a:t>
            </a:r>
          </a:p>
          <a:p>
            <a:pPr lvl="1"/>
            <a:r>
              <a:rPr lang="en-US" dirty="0" smtClean="0"/>
              <a:t>Reapply to any areas washed</a:t>
            </a:r>
          </a:p>
          <a:p>
            <a:pPr lvl="1"/>
            <a:r>
              <a:rPr lang="en-US" dirty="0" smtClean="0"/>
              <a:t>12 hours for adult</a:t>
            </a:r>
          </a:p>
          <a:p>
            <a:pPr lvl="1"/>
            <a:r>
              <a:rPr lang="en-US" dirty="0" smtClean="0"/>
              <a:t>8-12 hours for infant</a:t>
            </a:r>
          </a:p>
          <a:p>
            <a:pPr lvl="1"/>
            <a:r>
              <a:rPr lang="en-US" dirty="0" smtClean="0"/>
              <a:t>Repeat 7 days later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Treatment of scabies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/>
              <a:t>Benzyl benzoate (BB cream)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Apply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 whole body below neck after a bath (not hot bath)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aseline="0" dirty="0" smtClean="0"/>
              <a:t>Leave for 24 hours 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Apply daily for 3-5 days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aseline="0" dirty="0" smtClean="0"/>
              <a:t>May be used</a:t>
            </a:r>
            <a:r>
              <a:rPr lang="en-US" sz="3200" dirty="0" smtClean="0"/>
              <a:t> in pregnancy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Sulphur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ointment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 smtClean="0"/>
              <a:t>Same as for BB cream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below 2y – 3%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 smtClean="0"/>
              <a:t>2 -12 y – 5%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Adult - 10%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 smtClean="0"/>
              <a:t>Can be used in infants, pregnant mothers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Cutaneous larva </a:t>
            </a:r>
            <a:r>
              <a:rPr lang="en-US" dirty="0" err="1" smtClean="0"/>
              <a:t>migrans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Due to wandering larvae of dog and cat hookworms</a:t>
            </a:r>
          </a:p>
          <a:p>
            <a:r>
              <a:rPr lang="en-US" dirty="0" smtClean="0"/>
              <a:t>Mostly in extremities (feet are the commonest site)</a:t>
            </a:r>
          </a:p>
          <a:p>
            <a:r>
              <a:rPr lang="en-US" dirty="0" smtClean="0"/>
              <a:t>Itchy raised track along the migratory route of the larva</a:t>
            </a:r>
          </a:p>
          <a:p>
            <a:r>
              <a:rPr lang="en-US" dirty="0" smtClean="0"/>
              <a:t>Advancing edge shows inflammation while the older lesions may heal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LM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6" name="Content Placeholder 5" descr="CLM D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Types of warts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0" y="1535113"/>
            <a:ext cx="4040188" cy="639762"/>
          </a:xfrm>
        </p:spPr>
        <p:txBody>
          <a:bodyPr/>
          <a:lstStyle/>
          <a:p>
            <a:r>
              <a:rPr lang="en-US" dirty="0" smtClean="0"/>
              <a:t>Common warts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102225" y="1535113"/>
            <a:ext cx="4041775" cy="639762"/>
          </a:xfrm>
        </p:spPr>
        <p:txBody>
          <a:bodyPr/>
          <a:lstStyle/>
          <a:p>
            <a:r>
              <a:rPr lang="en-US" dirty="0" smtClean="0"/>
              <a:t>Plane warts</a:t>
            </a:r>
            <a:endParaRPr lang="en-US" dirty="0"/>
          </a:p>
        </p:txBody>
      </p:sp>
      <p:pic>
        <p:nvPicPr>
          <p:cNvPr id="2050" name="Picture 2" descr="C:\Users\INDIRA\Downloads\filiform wart.png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133600"/>
            <a:ext cx="2409825" cy="1905000"/>
          </a:xfrm>
          <a:prstGeom prst="rect">
            <a:avLst/>
          </a:prstGeom>
          <a:noFill/>
        </p:spPr>
      </p:pic>
      <p:pic>
        <p:nvPicPr>
          <p:cNvPr id="1026" name="Picture 2" descr="C:\Users\INDIRA\Pictures\DSC0142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133600"/>
            <a:ext cx="4191000" cy="3143250"/>
          </a:xfrm>
          <a:prstGeom prst="rect">
            <a:avLst/>
          </a:prstGeom>
          <a:noFill/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05275"/>
            <a:ext cx="3124200" cy="2343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Albendazole</a:t>
            </a:r>
            <a:r>
              <a:rPr lang="en-US" dirty="0" smtClean="0"/>
              <a:t> 400 -800 mg daily for 3 days</a:t>
            </a:r>
          </a:p>
          <a:p>
            <a:r>
              <a:rPr lang="en-US" dirty="0" smtClean="0"/>
              <a:t>Oral </a:t>
            </a:r>
            <a:r>
              <a:rPr lang="en-US" dirty="0" err="1" smtClean="0"/>
              <a:t>ivermectin</a:t>
            </a:r>
            <a:r>
              <a:rPr lang="en-US" dirty="0" smtClean="0"/>
              <a:t> may also be effective</a:t>
            </a:r>
          </a:p>
          <a:p>
            <a:r>
              <a:rPr lang="en-US" dirty="0" smtClean="0"/>
              <a:t>Management of secondary infection</a:t>
            </a:r>
          </a:p>
          <a:p>
            <a:r>
              <a:rPr lang="en-US" dirty="0" smtClean="0"/>
              <a:t>Control of itch</a:t>
            </a:r>
          </a:p>
          <a:p>
            <a:r>
              <a:rPr lang="en-US" dirty="0" smtClean="0"/>
              <a:t>Advise on avoidance of exposure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Cutaneous </a:t>
            </a:r>
            <a:r>
              <a:rPr lang="en-US" dirty="0" err="1" smtClean="0"/>
              <a:t>leishmaniasis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en-US" dirty="0"/>
              <a:t>Due to </a:t>
            </a:r>
            <a:r>
              <a:rPr lang="en-US" dirty="0" smtClean="0"/>
              <a:t>protozoan (</a:t>
            </a:r>
            <a:r>
              <a:rPr lang="en-US" dirty="0" err="1" smtClean="0"/>
              <a:t>Leishmania</a:t>
            </a:r>
            <a:r>
              <a:rPr lang="en-US" dirty="0" smtClean="0"/>
              <a:t> </a:t>
            </a:r>
            <a:r>
              <a:rPr lang="en-US" dirty="0" err="1" smtClean="0"/>
              <a:t>donovani</a:t>
            </a:r>
            <a:r>
              <a:rPr lang="en-US" dirty="0" smtClean="0"/>
              <a:t>) </a:t>
            </a:r>
            <a:r>
              <a:rPr lang="en-US" dirty="0"/>
              <a:t>transmitted by </a:t>
            </a:r>
            <a:r>
              <a:rPr lang="en-US" dirty="0" err="1"/>
              <a:t>sandflies</a:t>
            </a:r>
            <a:endParaRPr lang="en-US" dirty="0"/>
          </a:p>
          <a:p>
            <a:pPr lvl="0">
              <a:lnSpc>
                <a:spcPct val="80000"/>
              </a:lnSpc>
              <a:defRPr/>
            </a:pPr>
            <a:r>
              <a:rPr lang="en-US" dirty="0"/>
              <a:t>Endemic in Southern and North Central provinces with cases reported from the Northern and Central provinces </a:t>
            </a:r>
          </a:p>
          <a:p>
            <a:pPr lvl="0">
              <a:lnSpc>
                <a:spcPct val="80000"/>
              </a:lnSpc>
              <a:defRPr/>
            </a:pPr>
            <a:r>
              <a:rPr lang="en-US" dirty="0"/>
              <a:t>Non healing nodule, plaque or ulcerated/ crusted nodule</a:t>
            </a:r>
          </a:p>
          <a:p>
            <a:pPr lvl="0">
              <a:lnSpc>
                <a:spcPct val="80000"/>
              </a:lnSpc>
              <a:defRPr/>
            </a:pPr>
            <a:r>
              <a:rPr lang="en-US" dirty="0"/>
              <a:t>Effective treatment available (intra-</a:t>
            </a:r>
            <a:r>
              <a:rPr lang="en-US" dirty="0" err="1"/>
              <a:t>lesional</a:t>
            </a:r>
            <a:r>
              <a:rPr lang="en-US" dirty="0"/>
              <a:t> antimony compounds and </a:t>
            </a:r>
            <a:r>
              <a:rPr lang="en-US" dirty="0" err="1"/>
              <a:t>cryotherapy</a:t>
            </a:r>
            <a:r>
              <a:rPr lang="en-US" dirty="0"/>
              <a:t>)</a:t>
            </a:r>
          </a:p>
          <a:p>
            <a:pPr lvl="0">
              <a:lnSpc>
                <a:spcPct val="80000"/>
              </a:lnSpc>
              <a:defRPr/>
            </a:pPr>
            <a:r>
              <a:rPr lang="en-US" dirty="0"/>
              <a:t>Refer to dermatology clinic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46050" y="330200"/>
            <a:ext cx="7793037" cy="146208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6"/>
          <p:cNvSpPr txBox="1">
            <a:spLocks noChangeArrowheads="1"/>
          </p:cNvSpPr>
          <p:nvPr/>
        </p:nvSpPr>
        <p:spPr>
          <a:xfrm>
            <a:off x="4114800" y="1524000"/>
            <a:ext cx="3810000" cy="4114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Persistent acneiform papule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Occur in exposed areas (face, upper limbs)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Slowly progressing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Asymptomatic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" name="Picture 8" descr="CL early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2286000" cy="1716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cutaneous Leishmanias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048000"/>
            <a:ext cx="2286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 descr="D:\My Documents\My Pictures\clinical pictures\LEISHMANIASIS\New Folder\NANAYAKKAR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648200"/>
            <a:ext cx="1600200" cy="2133600"/>
          </a:xfrm>
          <a:prstGeom prst="rect">
            <a:avLst/>
          </a:prstGeom>
          <a:noFill/>
        </p:spPr>
      </p:pic>
      <p:pic>
        <p:nvPicPr>
          <p:cNvPr id="19" name="Picture 4" descr="D:\My Documents\My Pictures\clinical pictures\LEISHMANIASIS\CL 42 SEELAWATHIE 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4648200"/>
            <a:ext cx="2590800" cy="1943100"/>
          </a:xfrm>
          <a:prstGeom prst="rect">
            <a:avLst/>
          </a:prstGeom>
          <a:noFill/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Ulcerated nodule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Central crust falls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Volcano shaped lesion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Usually painless unless secondary infection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6" descr="CL POL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143001"/>
            <a:ext cx="2438400" cy="1830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D:\My Documents\My Pictures\clinical pictures\LEISHMANIASIS\rupasingh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5029200"/>
            <a:ext cx="2438400" cy="1828800"/>
          </a:xfrm>
          <a:prstGeom prst="rect">
            <a:avLst/>
          </a:prstGeom>
          <a:noFill/>
        </p:spPr>
      </p:pic>
      <p:pic>
        <p:nvPicPr>
          <p:cNvPr id="6" name="Picture 4" descr="D:\My Documents\My Pictures\clinical pictures\LEISHMANIASIS\CL 43 WICKRAMASINGH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3048000"/>
            <a:ext cx="2438400" cy="18288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Plaque lesion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Erythematous/ skin coloured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in the face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CL nos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47799"/>
            <a:ext cx="3146612" cy="2362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D:\My Documents\My Pictures\clinical pictures\LEISHMANIASIS\rajapakse 1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28600" y="3962400"/>
            <a:ext cx="3124200" cy="2343150"/>
          </a:xfrm>
          <a:prstGeom prst="rect">
            <a:avLst/>
          </a:prstGeom>
          <a:noFill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Non healing ulcer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Painless ulcers in exposed locations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Usually in legs/ forearms (cf. leprosy ulcers)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 descr="D:\My Documents\My Pictures\clinical pictures\LEISHMANIASIS\CL 41 NALINDA 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19200"/>
            <a:ext cx="2895600" cy="2171700"/>
          </a:xfrm>
          <a:prstGeom prst="rect">
            <a:avLst/>
          </a:prstGeom>
          <a:noFill/>
        </p:spPr>
      </p:pic>
      <p:pic>
        <p:nvPicPr>
          <p:cNvPr id="10" name="Picture 8" descr="DSC026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505200"/>
            <a:ext cx="2919413" cy="218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Lesions around orifices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1" descr="CL 16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00200"/>
            <a:ext cx="1885494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3" descr="DSC0287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4648200"/>
            <a:ext cx="243884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7" descr="DSC0284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600200"/>
            <a:ext cx="2260600" cy="1695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4" descr="DSC0298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2133600"/>
            <a:ext cx="2209800" cy="1657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D:\My Documents\My Pictures\clinical pictures\LEISHMANIASIS\BM WIJERATNE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43200" y="4267200"/>
            <a:ext cx="2895600" cy="2171700"/>
          </a:xfrm>
          <a:prstGeom prst="rect">
            <a:avLst/>
          </a:prstGeom>
          <a:noFill/>
        </p:spPr>
      </p:pic>
      <p:pic>
        <p:nvPicPr>
          <p:cNvPr id="16" name="Picture 3" descr="D:\My Documents\My Pictures\clinical pictures\LEISHMANIASIS\LEISH 39 B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34200" y="1447800"/>
            <a:ext cx="1943100" cy="2590800"/>
          </a:xfrm>
          <a:prstGeom prst="rect">
            <a:avLst/>
          </a:prstGeom>
          <a:noFill/>
        </p:spPr>
      </p:pic>
      <p:pic>
        <p:nvPicPr>
          <p:cNvPr id="17" name="Picture 5" descr="CL nos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91200" y="4267200"/>
            <a:ext cx="2919413" cy="218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How to suspect leishmaniasis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Typical lesions (asymptomatic/ long duration)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Epidemiology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Patients from  southern, north central, north western, central provinces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H/O visits to such an area within last year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Rarely persons returning from the Middle East may have multiple lesions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Why should we treat CL?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5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Currently the best control measure is treatment of cases to reduce the reservoir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number of cases is rapidly increasing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Self healing may occur but with scarring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Chronicity may be a problem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organism causing CL in SL is known to be viscerotrophic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Some cases of visceral and mucocutaneous leishmaniasis  have been reported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Treatment of cutaneous leishmaniasis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Sodium stibogluconate (intra </a:t>
            </a:r>
            <a:r>
              <a:rPr lang="en-US" dirty="0" err="1" smtClean="0"/>
              <a:t>lesional</a:t>
            </a:r>
            <a:r>
              <a:rPr lang="en-US" dirty="0" smtClean="0"/>
              <a:t> or intra muscular</a:t>
            </a:r>
          </a:p>
          <a:p>
            <a:r>
              <a:rPr lang="en-US" dirty="0" smtClean="0"/>
              <a:t>Intra </a:t>
            </a:r>
            <a:r>
              <a:rPr lang="en-US" dirty="0" err="1" smtClean="0"/>
              <a:t>lesional</a:t>
            </a:r>
            <a:r>
              <a:rPr lang="en-US" dirty="0" smtClean="0"/>
              <a:t> metronidazole</a:t>
            </a:r>
          </a:p>
          <a:p>
            <a:r>
              <a:rPr lang="en-US" dirty="0" smtClean="0"/>
              <a:t>Liquid nitrogen cryotherapy</a:t>
            </a:r>
          </a:p>
          <a:p>
            <a:r>
              <a:rPr lang="en-US" dirty="0" smtClean="0"/>
              <a:t>Thermotherapy</a:t>
            </a:r>
          </a:p>
          <a:p>
            <a:r>
              <a:rPr lang="en-US" dirty="0" smtClean="0"/>
              <a:t>Oral </a:t>
            </a:r>
            <a:r>
              <a:rPr lang="en-US" dirty="0" err="1" smtClean="0"/>
              <a:t>itraconazole</a:t>
            </a:r>
            <a:endParaRPr lang="en-US" dirty="0" smtClean="0"/>
          </a:p>
          <a:p>
            <a:r>
              <a:rPr lang="en-US" dirty="0" smtClean="0"/>
              <a:t>Oral </a:t>
            </a:r>
            <a:r>
              <a:rPr lang="en-US" dirty="0" err="1" smtClean="0"/>
              <a:t>miltefosine</a:t>
            </a:r>
            <a:r>
              <a:rPr lang="en-US" dirty="0" smtClean="0"/>
              <a:t> (not in Sri Lanka)</a:t>
            </a:r>
          </a:p>
          <a:p>
            <a:r>
              <a:rPr lang="en-US" dirty="0" smtClean="0"/>
              <a:t>Local heat therapy</a:t>
            </a:r>
          </a:p>
          <a:p>
            <a:r>
              <a:rPr lang="en-US" dirty="0" smtClean="0"/>
              <a:t>Hypertonic saline (7 - 10%)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warts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Plantar warts</a:t>
            </a:r>
            <a:endParaRPr lang="en-US" dirty="0"/>
          </a:p>
        </p:txBody>
      </p:sp>
      <p:pic>
        <p:nvPicPr>
          <p:cNvPr id="8" name="Content Placeholder 7" descr="plantar wart 2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33400" y="4776787"/>
            <a:ext cx="2590800" cy="176212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Peri-ungual</a:t>
            </a:r>
            <a:r>
              <a:rPr lang="en-US" dirty="0" smtClean="0"/>
              <a:t> warts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2" t="11904" r="9955" b="13809"/>
          <a:stretch/>
        </p:blipFill>
        <p:spPr>
          <a:xfrm rot="16200000">
            <a:off x="297656" y="2410619"/>
            <a:ext cx="2452688" cy="19812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9" r="28279" b="18500"/>
          <a:stretch/>
        </p:blipFill>
        <p:spPr>
          <a:xfrm>
            <a:off x="4645025" y="2133600"/>
            <a:ext cx="2898775" cy="20574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3"/>
          <a:stretch/>
        </p:blipFill>
        <p:spPr>
          <a:xfrm>
            <a:off x="4646084" y="4332288"/>
            <a:ext cx="2897716" cy="22304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7" t="20930" r="21428" b="23256"/>
          <a:stretch/>
        </p:blipFill>
        <p:spPr>
          <a:xfrm>
            <a:off x="2564461" y="2180800"/>
            <a:ext cx="1946879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334963"/>
            <a:ext cx="8229600" cy="1143000"/>
          </a:xfrm>
        </p:spPr>
        <p:txBody>
          <a:bodyPr/>
          <a:lstStyle/>
          <a:p>
            <a:r>
              <a:rPr lang="en-US" dirty="0" smtClean="0"/>
              <a:t>Treatment of warts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60525"/>
            <a:ext cx="8229600" cy="4525963"/>
          </a:xfrm>
        </p:spPr>
        <p:txBody>
          <a:bodyPr/>
          <a:lstStyle/>
          <a:p>
            <a:r>
              <a:rPr lang="en-US" dirty="0" smtClean="0"/>
              <a:t>The treatment of choice is </a:t>
            </a:r>
            <a:r>
              <a:rPr lang="en-US" dirty="0" err="1" smtClean="0"/>
              <a:t>cryotherapy</a:t>
            </a:r>
            <a:endParaRPr lang="en-US" dirty="0" smtClean="0"/>
          </a:p>
          <a:p>
            <a:r>
              <a:rPr lang="en-US" dirty="0" smtClean="0"/>
              <a:t>Salicylic acid solutions may me used at home</a:t>
            </a:r>
          </a:p>
          <a:p>
            <a:r>
              <a:rPr lang="en-US" dirty="0" smtClean="0"/>
              <a:t>Blunt dissection</a:t>
            </a:r>
          </a:p>
          <a:p>
            <a:r>
              <a:rPr lang="en-US" dirty="0" smtClean="0"/>
              <a:t>Corn plasters</a:t>
            </a:r>
          </a:p>
          <a:p>
            <a:r>
              <a:rPr lang="en-US" dirty="0" err="1" smtClean="0"/>
              <a:t>Imiquimod</a:t>
            </a:r>
            <a:r>
              <a:rPr lang="en-US" dirty="0" smtClean="0"/>
              <a:t> (may be useful in non genital warts if used under occlusion)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16675"/>
            <a:ext cx="2133600" cy="365125"/>
          </a:xfrm>
        </p:spPr>
        <p:txBody>
          <a:bodyPr/>
          <a:lstStyle/>
          <a:p>
            <a:fld id="{7BA7644E-46BA-4529-AA58-10A256C7EB3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Molluscum</a:t>
            </a:r>
            <a:r>
              <a:rPr lang="en-US" dirty="0" smtClean="0"/>
              <a:t> </a:t>
            </a:r>
            <a:r>
              <a:rPr lang="en-US" dirty="0" err="1" smtClean="0"/>
              <a:t>contagiosum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Commoner in children</a:t>
            </a:r>
          </a:p>
          <a:p>
            <a:r>
              <a:rPr lang="en-US" dirty="0" smtClean="0"/>
              <a:t>Discrete dome shaped skin </a:t>
            </a:r>
            <a:r>
              <a:rPr lang="en-US" dirty="0" err="1" smtClean="0"/>
              <a:t>coloured</a:t>
            </a:r>
            <a:r>
              <a:rPr lang="en-US" dirty="0" smtClean="0"/>
              <a:t> papules with central </a:t>
            </a:r>
            <a:r>
              <a:rPr lang="en-US" dirty="0" err="1" smtClean="0"/>
              <a:t>umbilication</a:t>
            </a:r>
            <a:endParaRPr lang="en-US" dirty="0" smtClean="0"/>
          </a:p>
          <a:p>
            <a:r>
              <a:rPr lang="en-US" dirty="0" smtClean="0"/>
              <a:t>Spares palms and soles</a:t>
            </a:r>
          </a:p>
          <a:p>
            <a:r>
              <a:rPr lang="en-US" dirty="0" smtClean="0"/>
              <a:t>Spread via autoinoculation, scratching, touching or by </a:t>
            </a:r>
            <a:r>
              <a:rPr lang="en-US" dirty="0" err="1" smtClean="0"/>
              <a:t>fomites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INDIRA\Downloads\MC1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977" y="2348706"/>
            <a:ext cx="4115679" cy="302895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Mothers can be taught to apply 5-10% KOH at home</a:t>
            </a:r>
          </a:p>
          <a:p>
            <a:pPr lvl="1"/>
            <a:r>
              <a:rPr lang="en-US" dirty="0" smtClean="0"/>
              <a:t>With a tooth pick/ </a:t>
            </a:r>
            <a:r>
              <a:rPr lang="en-US" dirty="0" err="1" smtClean="0"/>
              <a:t>ekel</a:t>
            </a:r>
            <a:endParaRPr lang="en-US" dirty="0" smtClean="0"/>
          </a:p>
          <a:p>
            <a:pPr lvl="1"/>
            <a:r>
              <a:rPr lang="en-US" dirty="0" smtClean="0"/>
              <a:t>Until the lesions become black in </a:t>
            </a:r>
            <a:r>
              <a:rPr lang="en-US" dirty="0" err="1" smtClean="0"/>
              <a:t>colour</a:t>
            </a:r>
            <a:endParaRPr lang="en-US" dirty="0" smtClean="0"/>
          </a:p>
          <a:p>
            <a:r>
              <a:rPr lang="en-US" dirty="0" smtClean="0"/>
              <a:t>TCA application</a:t>
            </a:r>
          </a:p>
          <a:p>
            <a:r>
              <a:rPr lang="en-US" dirty="0" smtClean="0"/>
              <a:t>Curettage </a:t>
            </a:r>
          </a:p>
          <a:p>
            <a:r>
              <a:rPr lang="en-US" dirty="0" err="1" smtClean="0"/>
              <a:t>Cryotherapy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644E-46BA-4529-AA58-10A256C7EB3D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1373</Words>
  <Application>Microsoft Office PowerPoint</Application>
  <PresentationFormat>On-screen Show (4:3)</PresentationFormat>
  <Paragraphs>317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Viral, fungal and parasitic infections of the skin</vt:lpstr>
      <vt:lpstr>Viral infections</vt:lpstr>
      <vt:lpstr>Viral warts</vt:lpstr>
      <vt:lpstr>Types of warts</vt:lpstr>
      <vt:lpstr>Types of warts</vt:lpstr>
      <vt:lpstr>Treatment of warts</vt:lpstr>
      <vt:lpstr>Molluscum contagiosum</vt:lpstr>
      <vt:lpstr>PowerPoint Presentation</vt:lpstr>
      <vt:lpstr>Treatment </vt:lpstr>
      <vt:lpstr>Herpes simplex infections</vt:lpstr>
      <vt:lpstr>PowerPoint Presentation</vt:lpstr>
      <vt:lpstr>Treatment </vt:lpstr>
      <vt:lpstr>Herpes zoster</vt:lpstr>
      <vt:lpstr>PowerPoint Presentation</vt:lpstr>
      <vt:lpstr>PowerPoint Presentation</vt:lpstr>
      <vt:lpstr>Treatment </vt:lpstr>
      <vt:lpstr>Fungal infections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Tinea incognito</vt:lpstr>
      <vt:lpstr>PowerPoint Presentation</vt:lpstr>
      <vt:lpstr>PowerPoint Presentation</vt:lpstr>
      <vt:lpstr>PowerPoint Presentation</vt:lpstr>
      <vt:lpstr>PowerPoint Presentation</vt:lpstr>
      <vt:lpstr>Parasitic infections/ Infestations </vt:lpstr>
      <vt:lpstr>Scabies </vt:lpstr>
      <vt:lpstr>Clinical features </vt:lpstr>
      <vt:lpstr>PowerPoint Presentation</vt:lpstr>
      <vt:lpstr>Treatment of scabies lindane is no longer licensed in Sri Lanka</vt:lpstr>
      <vt:lpstr>PowerPoint Presentation</vt:lpstr>
      <vt:lpstr>Cutaneous larva migrans</vt:lpstr>
      <vt:lpstr>PowerPoint Presentation</vt:lpstr>
      <vt:lpstr>Treatment </vt:lpstr>
      <vt:lpstr>Cutaneous leishmaniasis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Treatment of cutaneous leishmaniasis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Dermatological Infections in Primary Care</dc:title>
  <dc:creator>INDIRA</dc:creator>
  <cp:lastModifiedBy>Indira</cp:lastModifiedBy>
  <cp:revision>75</cp:revision>
  <dcterms:created xsi:type="dcterms:W3CDTF">2013-10-08T04:27:04Z</dcterms:created>
  <dcterms:modified xsi:type="dcterms:W3CDTF">2018-09-19T18:29:20Z</dcterms:modified>
</cp:coreProperties>
</file>